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303" r:id="rId2"/>
    <p:sldId id="257" r:id="rId3"/>
    <p:sldId id="353" r:id="rId4"/>
    <p:sldId id="305" r:id="rId5"/>
    <p:sldId id="306" r:id="rId6"/>
    <p:sldId id="307" r:id="rId7"/>
    <p:sldId id="354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56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01" r:id="rId42"/>
    <p:sldId id="341" r:id="rId43"/>
    <p:sldId id="342" r:id="rId44"/>
    <p:sldId id="343" r:id="rId45"/>
    <p:sldId id="344" r:id="rId46"/>
    <p:sldId id="357" r:id="rId47"/>
    <p:sldId id="358" r:id="rId48"/>
    <p:sldId id="346" r:id="rId49"/>
    <p:sldId id="347" r:id="rId50"/>
    <p:sldId id="348" r:id="rId51"/>
    <p:sldId id="349" r:id="rId52"/>
    <p:sldId id="350" r:id="rId53"/>
    <p:sldId id="351" r:id="rId54"/>
    <p:sldId id="352" r:id="rId55"/>
  </p:sldIdLst>
  <p:sldSz cx="12192000" cy="6858000"/>
  <p:notesSz cx="6858000" cy="9144000"/>
  <p:embeddedFontLst>
    <p:embeddedFont>
      <p:font typeface="Montserrat" pitchFamily="2" charset="77"/>
      <p:regular r:id="rId57"/>
      <p:bold r:id="rId58"/>
      <p:italic r:id="rId59"/>
      <p:boldItalic r:id="rId60"/>
    </p:embeddedFont>
    <p:embeddedFont>
      <p:font typeface="Play" pitchFamily="2" charset="0"/>
      <p:regular r:id="rId61"/>
      <p:bold r:id="rId62"/>
    </p:embeddedFont>
    <p:embeddedFont>
      <p:font typeface="Trebuchet MS" panose="020B0703020202090204" pitchFamily="34" charset="0"/>
      <p:regular r:id="rId63"/>
      <p:bold r:id="rId64"/>
      <p: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iiU5STBS2YT/yRiN1qfYlG1pig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35"/>
  </p:normalViewPr>
  <p:slideViewPr>
    <p:cSldViewPr snapToGrid="0">
      <p:cViewPr varScale="1">
        <p:scale>
          <a:sx n="138" d="100"/>
          <a:sy n="138" d="100"/>
        </p:scale>
        <p:origin x="17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fe9bf41e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7fe9bf41e4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073DD9C1-B173-ECB1-5D85-D9783017D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fe9bf41e4_0_195:notes">
            <a:extLst>
              <a:ext uri="{FF2B5EF4-FFF2-40B4-BE49-F238E27FC236}">
                <a16:creationId xmlns:a16="http://schemas.microsoft.com/office/drawing/2014/main" id="{C0F48860-2134-F468-646E-D0E4757027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7fe9bf41e4_0_195:notes">
            <a:extLst>
              <a:ext uri="{FF2B5EF4-FFF2-40B4-BE49-F238E27FC236}">
                <a16:creationId xmlns:a16="http://schemas.microsoft.com/office/drawing/2014/main" id="{A38F3A73-627A-A22A-ABE0-2230A3F91E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317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E3997A29-374D-C357-144A-44B13954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fe9bf41e4_0_195:notes">
            <a:extLst>
              <a:ext uri="{FF2B5EF4-FFF2-40B4-BE49-F238E27FC236}">
                <a16:creationId xmlns:a16="http://schemas.microsoft.com/office/drawing/2014/main" id="{F6B77066-22F2-F5C4-2647-856BB2E9D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7fe9bf41e4_0_195:notes">
            <a:extLst>
              <a:ext uri="{FF2B5EF4-FFF2-40B4-BE49-F238E27FC236}">
                <a16:creationId xmlns:a16="http://schemas.microsoft.com/office/drawing/2014/main" id="{30A3FF3A-E754-B473-4784-514128A14F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336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FD1710D1-28EC-6B41-88B3-E9B8A9209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fe9bf41e4_0_195:notes">
            <a:extLst>
              <a:ext uri="{FF2B5EF4-FFF2-40B4-BE49-F238E27FC236}">
                <a16:creationId xmlns:a16="http://schemas.microsoft.com/office/drawing/2014/main" id="{4BBA9F2D-2358-A437-4A99-3C5FD16F2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27fe9bf41e4_0_195:notes">
            <a:extLst>
              <a:ext uri="{FF2B5EF4-FFF2-40B4-BE49-F238E27FC236}">
                <a16:creationId xmlns:a16="http://schemas.microsoft.com/office/drawing/2014/main" id="{AA31E7F3-4FAE-D788-8942-2485A19710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25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89019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7"/>
          <p:cNvSpPr txBox="1">
            <a:spLocks noGrp="1"/>
          </p:cNvSpPr>
          <p:nvPr>
            <p:ph type="ctrTitle"/>
          </p:nvPr>
        </p:nvSpPr>
        <p:spPr>
          <a:xfrm>
            <a:off x="1134209" y="1755410"/>
            <a:ext cx="1015804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subTitle" idx="1"/>
          </p:nvPr>
        </p:nvSpPr>
        <p:spPr>
          <a:xfrm>
            <a:off x="1134209" y="4235085"/>
            <a:ext cx="10158046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3" name="Google Shape;13;p7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4209" y="343962"/>
            <a:ext cx="6128683" cy="124638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/>
          <p:nvPr/>
        </p:nvSpPr>
        <p:spPr>
          <a:xfrm>
            <a:off x="0" y="1123950"/>
            <a:ext cx="12192000" cy="575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1"/>
          </p:nvPr>
        </p:nvSpPr>
        <p:spPr>
          <a:xfrm>
            <a:off x="838200" y="1476375"/>
            <a:ext cx="10515600" cy="51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" name="Google Shape;19;p8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5425" y="235426"/>
            <a:ext cx="3291825" cy="6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1">
  <p:cSld name="1_Title 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6ed0356641_1_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89019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26ed0356641_1_8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24" name="Google Shape;24;g26ed0356641_1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8612" y="971550"/>
            <a:ext cx="7254775" cy="49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89019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473555" y="6320975"/>
            <a:ext cx="41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pic>
        <p:nvPicPr>
          <p:cNvPr id="30" name="Google Shape;30;p6" descr="A black and white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040" y="2094384"/>
            <a:ext cx="10705529" cy="2177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anel - Alt">
  <p:cSld name="2 Panel - Al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7fe3337b3a_0_420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25" rIns="30475" bIns="1522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27fe3337b3a_0_420"/>
          <p:cNvSpPr txBox="1">
            <a:spLocks noGrp="1"/>
          </p:cNvSpPr>
          <p:nvPr>
            <p:ph type="body" idx="1"/>
          </p:nvPr>
        </p:nvSpPr>
        <p:spPr>
          <a:xfrm>
            <a:off x="838200" y="829056"/>
            <a:ext cx="105156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25" rIns="30475" bIns="15225" anchor="t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g27fe3337b3a_0_420"/>
          <p:cNvSpPr>
            <a:spLocks noGrp="1"/>
          </p:cNvSpPr>
          <p:nvPr>
            <p:ph type="pic" idx="2"/>
          </p:nvPr>
        </p:nvSpPr>
        <p:spPr>
          <a:xfrm>
            <a:off x="459674" y="1668868"/>
            <a:ext cx="7448400" cy="421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" name="Google Shape;35;g27fe3337b3a_0_420"/>
          <p:cNvSpPr>
            <a:spLocks noGrp="1"/>
          </p:cNvSpPr>
          <p:nvPr>
            <p:ph type="pic" idx="3"/>
          </p:nvPr>
        </p:nvSpPr>
        <p:spPr>
          <a:xfrm>
            <a:off x="8084114" y="1668868"/>
            <a:ext cx="3636300" cy="421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" name="Google Shape;36;g27fe3337b3a_0_420"/>
          <p:cNvSpPr>
            <a:spLocks noGrp="1"/>
          </p:cNvSpPr>
          <p:nvPr>
            <p:ph type="dgm" idx="4"/>
          </p:nvPr>
        </p:nvSpPr>
        <p:spPr>
          <a:xfrm>
            <a:off x="8084114" y="1668868"/>
            <a:ext cx="3636300" cy="1449600"/>
          </a:xfrm>
          <a:prstGeom prst="rect">
            <a:avLst/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100000">
                <a:srgbClr val="3F3F3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30475" tIns="15225" rIns="30475" bIns="152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g27fe3337b3a_0_420"/>
          <p:cNvSpPr txBox="1">
            <a:spLocks noGrp="1"/>
          </p:cNvSpPr>
          <p:nvPr>
            <p:ph type="body" idx="5"/>
          </p:nvPr>
        </p:nvSpPr>
        <p:spPr>
          <a:xfrm>
            <a:off x="8231552" y="1790744"/>
            <a:ext cx="33225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25" rIns="30475" bIns="15225" anchor="t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g27fe3337b3a_0_420"/>
          <p:cNvSpPr txBox="1">
            <a:spLocks noGrp="1"/>
          </p:cNvSpPr>
          <p:nvPr>
            <p:ph type="body" idx="6"/>
          </p:nvPr>
        </p:nvSpPr>
        <p:spPr>
          <a:xfrm>
            <a:off x="8231552" y="1971365"/>
            <a:ext cx="33225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25" rIns="30475" bIns="15225" anchor="t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g27fe3337b3a_0_420"/>
          <p:cNvSpPr>
            <a:spLocks noGrp="1"/>
          </p:cNvSpPr>
          <p:nvPr>
            <p:ph type="dgm" idx="7"/>
          </p:nvPr>
        </p:nvSpPr>
        <p:spPr>
          <a:xfrm>
            <a:off x="459674" y="1668868"/>
            <a:ext cx="7448400" cy="1449600"/>
          </a:xfrm>
          <a:prstGeom prst="rect">
            <a:avLst/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100000">
                <a:srgbClr val="3F3F3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30475" tIns="15225" rIns="30475" bIns="152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g27fe3337b3a_0_420"/>
          <p:cNvSpPr txBox="1">
            <a:spLocks noGrp="1"/>
          </p:cNvSpPr>
          <p:nvPr>
            <p:ph type="body" idx="8"/>
          </p:nvPr>
        </p:nvSpPr>
        <p:spPr>
          <a:xfrm>
            <a:off x="1596547" y="1790744"/>
            <a:ext cx="52428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25" rIns="30475" bIns="15225" anchor="t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g27fe3337b3a_0_420"/>
          <p:cNvSpPr txBox="1">
            <a:spLocks noGrp="1"/>
          </p:cNvSpPr>
          <p:nvPr>
            <p:ph type="body" idx="9"/>
          </p:nvPr>
        </p:nvSpPr>
        <p:spPr>
          <a:xfrm>
            <a:off x="1596547" y="1971365"/>
            <a:ext cx="52428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25" rIns="30475" bIns="15225" anchor="t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g2f3eb4f7df4_0_199" descr="A black and blue rectang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0" y="0"/>
            <a:ext cx="12189041" cy="6859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bg>
      <p:bgPr>
        <a:solidFill>
          <a:schemeClr val="dk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61" name="Google Shape;561;p58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62" name="Google Shape;562;p5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63" name="Google Shape;563;p58"/>
          <p:cNvSpPr/>
          <p:nvPr/>
        </p:nvSpPr>
        <p:spPr>
          <a:xfrm>
            <a:off x="0" y="0"/>
            <a:ext cx="12028000" cy="6858000"/>
          </a:xfrm>
          <a:prstGeom prst="rect">
            <a:avLst/>
          </a:prstGeom>
          <a:gradFill>
            <a:gsLst>
              <a:gs pos="0">
                <a:srgbClr val="000000">
                  <a:alpha val="89803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99" y="15875"/>
            <a:ext cx="1217935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317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287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10937630" y="6356350"/>
            <a:ext cx="41616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t5/azure-high-performance-computing/gpu-node-health-checks-integrated-into-azure-kubernetes-service/ba-p/4177516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smEdge/WasmEdg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0"/>
          <p:cNvSpPr txBox="1">
            <a:spLocks noGrp="1"/>
          </p:cNvSpPr>
          <p:nvPr>
            <p:ph type="ctrTitle"/>
          </p:nvPr>
        </p:nvSpPr>
        <p:spPr>
          <a:xfrm>
            <a:off x="1341000" y="2206600"/>
            <a:ext cx="9510000" cy="2444800"/>
          </a:xfrm>
          <a:prstGeom prst="rect">
            <a:avLst/>
          </a:prstGeom>
          <a:noFill/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0" tIns="121900" rIns="121900" bIns="121900" rtlCol="0" anchor="ctr" anchorCtr="0">
            <a:noAutofit/>
          </a:bodyPr>
          <a:lstStyle/>
          <a:p>
            <a:pPr>
              <a:buSzPts val="990"/>
            </a:pPr>
            <a:r>
              <a:rPr lang="en-US" altLang="zh-CN" sz="5200" dirty="0">
                <a:solidFill>
                  <a:schemeClr val="lt1"/>
                </a:solidFill>
                <a:latin typeface="Montserrat"/>
                <a:sym typeface="Play"/>
              </a:rPr>
              <a:t>AI</a:t>
            </a:r>
            <a:r>
              <a:rPr lang="zh-CN" altLang="en-US" sz="5200" dirty="0">
                <a:solidFill>
                  <a:schemeClr val="lt1"/>
                </a:solidFill>
                <a:latin typeface="Montserrat"/>
                <a:sym typeface="Play"/>
              </a:rPr>
              <a:t> </a:t>
            </a:r>
            <a:r>
              <a:rPr lang="en-US" altLang="zh-CN" sz="5200" dirty="0">
                <a:solidFill>
                  <a:schemeClr val="lt1"/>
                </a:solidFill>
                <a:latin typeface="Montserrat"/>
                <a:sym typeface="Play"/>
              </a:rPr>
              <a:t>in</a:t>
            </a:r>
            <a:r>
              <a:rPr lang="zh-CN" altLang="en-US" sz="5200" dirty="0">
                <a:solidFill>
                  <a:schemeClr val="lt1"/>
                </a:solidFill>
                <a:latin typeface="Montserrat"/>
                <a:sym typeface="Play"/>
              </a:rPr>
              <a:t> </a:t>
            </a:r>
            <a:r>
              <a:rPr lang="en-US" altLang="zh-CN" sz="5200" dirty="0">
                <a:solidFill>
                  <a:schemeClr val="lt1"/>
                </a:solidFill>
                <a:latin typeface="Montserrat"/>
                <a:sym typeface="Play"/>
              </a:rPr>
              <a:t>Cloud</a:t>
            </a:r>
            <a:r>
              <a:rPr lang="zh-CN" altLang="en-US" sz="5200" dirty="0">
                <a:solidFill>
                  <a:schemeClr val="lt1"/>
                </a:solidFill>
                <a:latin typeface="Montserrat"/>
                <a:sym typeface="Play"/>
              </a:rPr>
              <a:t> </a:t>
            </a:r>
            <a:r>
              <a:rPr lang="en-US" altLang="zh-CN" sz="5200" dirty="0">
                <a:solidFill>
                  <a:schemeClr val="lt1"/>
                </a:solidFill>
                <a:latin typeface="Montserrat"/>
                <a:sym typeface="Play"/>
              </a:rPr>
              <a:t>Native</a:t>
            </a:r>
            <a:endParaRPr sz="5200" dirty="0">
              <a:solidFill>
                <a:schemeClr val="lt1"/>
              </a:solidFill>
              <a:latin typeface="Montserrat"/>
              <a:sym typeface="Work Sans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6667CA2-F9B9-3C07-1740-A3741CF43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624361" y="5620409"/>
            <a:ext cx="7408127" cy="1237591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Seven</a:t>
            </a:r>
            <a:r>
              <a:rPr lang="zh-CN" altLang="en-US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>
                <a:solidFill>
                  <a:schemeClr val="bg1"/>
                </a:solidFill>
              </a:rPr>
              <a:t>Cheng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17395-FD66-E3A0-ABB0-EAC189BED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5B23A4-5915-839D-1218-1BE5238B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77493" cy="76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7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661B4-E7C1-B9DD-AE6C-DA59DC8EE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C260-5F86-7D6A-328C-5FC71435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512" y="0"/>
            <a:ext cx="12192000" cy="68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59C4B-2516-150C-E31B-04932055A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4B153-7C08-58E4-5522-E549C1687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1433E-9C86-1008-ADD7-6C057F7D1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2C6F25-470E-8AE1-1A4D-24B797D6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" y="0"/>
            <a:ext cx="12139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9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9F6F2-797A-FA4D-AD66-1A255F226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4742A-0498-1C17-4BB9-BD82A011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" y="0"/>
            <a:ext cx="12173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64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91011-2F9C-ADD2-2D56-B31D4061A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4964A7-7AE1-243A-F5CF-F8F0B1E0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1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F27D1-33FF-E5BF-F1D2-87428BFAD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2E423-785C-F806-DFD0-43949DC4C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7849" cy="65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4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CDD9E-61B9-2184-3005-EFE1B6D2D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C25CA3-6997-3F93-2AA4-D0CAC5C18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74" y="29541"/>
            <a:ext cx="12244974" cy="682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6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433FF-9F7A-1826-2A5E-B4063573B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25E4EF-4502-5B0D-11CF-6A487E5B81F4}"/>
              </a:ext>
            </a:extLst>
          </p:cNvPr>
          <p:cNvSpPr txBox="1"/>
          <p:nvPr/>
        </p:nvSpPr>
        <p:spPr>
          <a:xfrm>
            <a:off x="2779008" y="2782669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Manage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GPU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on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Kubernetes</a:t>
            </a:r>
            <a:endParaRPr lang="en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63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477A7-4626-7AAE-C6FE-53C7D886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91064-CFB1-122E-E7A1-B6914663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" y="0"/>
            <a:ext cx="12184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7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fe9bf41e4_0_195"/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altLang="zh-CN" dirty="0"/>
              <a:t>Outline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732C0-DCA4-1486-CE69-4EB925D76EF3}"/>
              </a:ext>
            </a:extLst>
          </p:cNvPr>
          <p:cNvSpPr txBox="1"/>
          <p:nvPr/>
        </p:nvSpPr>
        <p:spPr>
          <a:xfrm>
            <a:off x="873531" y="2051830"/>
            <a:ext cx="69206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LLM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Management: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Run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LLM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Agent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Your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Own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Run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LLM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Kubernetes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endParaRPr lang="en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GPU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Management: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Manage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GPU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GPU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Sharing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&amp;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Failure Recovery and Fault-Tolerance</a:t>
            </a:r>
            <a:endParaRPr lang="en-CN" sz="2000" dirty="0">
              <a:solidFill>
                <a:schemeClr val="tx1"/>
              </a:solidFill>
            </a:endParaRPr>
          </a:p>
          <a:p>
            <a:endParaRPr lang="en-CN" dirty="0">
              <a:solidFill>
                <a:schemeClr val="tx1"/>
              </a:solidFill>
            </a:endParaRPr>
          </a:p>
          <a:p>
            <a:endParaRPr lang="en-CN" dirty="0">
              <a:solidFill>
                <a:schemeClr val="tx1"/>
              </a:solidFill>
            </a:endParaRPr>
          </a:p>
          <a:p>
            <a:endParaRPr lang="en-CN" sz="1400" dirty="0">
              <a:solidFill>
                <a:schemeClr val="tx1"/>
              </a:solidFill>
            </a:endParaRPr>
          </a:p>
          <a:p>
            <a:endParaRPr lang="en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8DE6D-078C-90A6-48B7-26B4FC1D8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392FD-05D8-B192-C26B-C553A798B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6" y="0"/>
            <a:ext cx="7772400" cy="4415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8E608-AC3C-4D78-6081-12C390D1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6" y="0"/>
            <a:ext cx="1207260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9FE2B-3C6F-3931-FE9D-C75BA19E1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F1F3BB-EB74-D502-58DF-A3412090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0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92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1D40-E650-9AC5-902F-E7DF57BC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3D580C-52D2-7A95-F42B-9E074193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18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B9AC-2DD2-2BDD-7466-66475479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F5509-2BE9-894B-14C4-1B28A7D46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9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24FF6-BA37-CB66-CB50-815EADE17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2A7F3C-EEA9-0AF0-F058-C676FA67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2"/>
            <a:ext cx="12199090" cy="68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94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8FCA8-4F1F-5C53-4D0E-A80943E7B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CD4BC-E2F6-0AE9-3116-722BD332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" y="0"/>
            <a:ext cx="12170834" cy="68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18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03E52-87DA-CE05-A609-8A16D72A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D3C49-B3FC-E037-A4EC-F2CCF74A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" y="-1"/>
            <a:ext cx="12179025" cy="68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A41F-DB6D-3D9C-4ED1-E1FC8F67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826BB7-228B-588A-76CA-9E5DC8CB726A}"/>
              </a:ext>
            </a:extLst>
          </p:cNvPr>
          <p:cNvSpPr txBox="1"/>
          <p:nvPr/>
        </p:nvSpPr>
        <p:spPr>
          <a:xfrm>
            <a:off x="3902927" y="31446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A8EC3-9E74-5622-BA65-A79B218BAECB}"/>
              </a:ext>
            </a:extLst>
          </p:cNvPr>
          <p:cNvSpPr txBox="1"/>
          <p:nvPr/>
        </p:nvSpPr>
        <p:spPr>
          <a:xfrm>
            <a:off x="3204117" y="2821478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GPU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Sharing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&amp;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Scheduling</a:t>
            </a:r>
            <a:endParaRPr lang="en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6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C7096-4E52-2CFC-9994-6C178F29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97DAD-8256-8D87-A1E9-96BC3A3B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64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3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67B80-5558-626B-5B1C-FF9E9B628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33C94D-65D4-8C17-A08B-B5F5A2C2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9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3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6A16E-D155-E920-1E50-69D4042FB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9CC1D-A231-6899-89F3-3C6253128059}"/>
              </a:ext>
            </a:extLst>
          </p:cNvPr>
          <p:cNvSpPr txBox="1"/>
          <p:nvPr/>
        </p:nvSpPr>
        <p:spPr>
          <a:xfrm>
            <a:off x="2073349" y="3105834"/>
            <a:ext cx="867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Run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LLM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Agent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On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Your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Own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Laptop</a:t>
            </a:r>
            <a:endParaRPr lang="en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06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EE1FF-422A-BCD9-08E7-5B8329B81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3215C-2C5D-DE4D-941D-20CBA200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0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3CC18-8F8E-9C59-6274-D24511B8B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87A60-FF4C-CF47-C1FF-FBF71625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" y="0"/>
            <a:ext cx="12188505" cy="68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12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94715-65D6-B774-314F-D6B2C3B3E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757B86-E360-30C8-95A2-DF2C292F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521"/>
            <a:ext cx="12201833" cy="68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24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E952D-43FD-486A-7E53-E3F6A3A52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65822-EE19-6C8A-7E74-8A0593CE0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6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83BEC-CB0E-AA69-E9BD-DED13B98D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998F76-3B53-1C53-B4A0-31240D4C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" y="0"/>
            <a:ext cx="12139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75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E651-DB64-F472-6272-CCF9D05E6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568436-66CC-A5DA-E271-4C65AC2B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7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5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A339C-D259-A02A-C222-392EDC0D6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B1B126-EEF5-E3E6-B07E-F925AF4F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51"/>
            <a:ext cx="12192000" cy="67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50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BD049-9537-5C27-BD33-6AF5BDA2B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D06FC-538B-136B-E25B-6C76BD94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396" cy="67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17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DE0BD-7E09-FC88-9159-91D9C81F9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D9DA8E-68BB-772E-C56A-3AE75D80E1CA}"/>
              </a:ext>
            </a:extLst>
          </p:cNvPr>
          <p:cNvSpPr txBox="1"/>
          <p:nvPr/>
        </p:nvSpPr>
        <p:spPr>
          <a:xfrm>
            <a:off x="2107581" y="2743640"/>
            <a:ext cx="847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Failure Recovery and Fault-Tolerance</a:t>
            </a:r>
            <a:endParaRPr lang="en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4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C78D-639E-0B4F-0710-ECFC85142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419CBD-DED7-3C73-CA06-B3E39098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4417" cy="60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5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4B000-E570-63A4-1622-65FFE6B04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9E14C-1591-6806-4BF4-4DC322D5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28"/>
            <a:ext cx="12192000" cy="684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31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6EE7-1EBF-23E7-330A-00CCDC4E9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713A60-CA15-6E32-72ED-0AC53416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839"/>
            <a:ext cx="12208748" cy="59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48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8C09-8B88-9D20-6969-5C60069E3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3DB60E-4E82-4E78-D07B-C24269E1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6245" cy="59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13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5AA1B-42B6-34A6-3D71-F55BD03A3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48B96F-650F-39CC-F46B-E8282CFE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16519" cy="604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53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0755C-002B-E0B7-3CE0-35CEA2B8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FA664-0FA2-5234-DBF2-3617D173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1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82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4CF2B-1B30-9B3E-1E7D-0458F9563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24348F-3611-C3BD-765D-FC3CEECD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54"/>
            <a:ext cx="12197338" cy="58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95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47FF9-DE34-9304-F097-8CB60ED71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2097EC-5BF4-7498-E371-CE37E88C8E89}"/>
              </a:ext>
            </a:extLst>
          </p:cNvPr>
          <p:cNvSpPr txBox="1"/>
          <p:nvPr/>
        </p:nvSpPr>
        <p:spPr>
          <a:xfrm>
            <a:off x="1677578" y="2676292"/>
            <a:ext cx="82638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                                     </a:t>
            </a:r>
            <a:r>
              <a:rPr lang="en-US" altLang="zh-CN" sz="3200" dirty="0">
                <a:solidFill>
                  <a:schemeClr val="bg1"/>
                </a:solidFill>
              </a:rPr>
              <a:t>Demo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hlinkClick r:id="rId2"/>
              </a:rPr>
              <a:t>GPU node health checks integrated into Azure Kubernetes </a:t>
            </a:r>
          </a:p>
          <a:p>
            <a:r>
              <a:rPr lang="en-US" altLang="zh-CN" sz="2400" dirty="0">
                <a:hlinkClick r:id="rId2"/>
              </a:rPr>
              <a:t>service via node problem detector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747823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78D6EEBF-C041-7D6A-421B-9EE0EEA9D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fe9bf41e4_0_195">
            <a:extLst>
              <a:ext uri="{FF2B5EF4-FFF2-40B4-BE49-F238E27FC236}">
                <a16:creationId xmlns:a16="http://schemas.microsoft.com/office/drawing/2014/main" id="{B58996F8-6FA7-88D4-D719-14B17FD4C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398" y="184727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CN" sz="3600" dirty="0"/>
              <a:t>Cu</a:t>
            </a:r>
            <a:r>
              <a:rPr lang="en-US" altLang="zh-CN" sz="3600" dirty="0" err="1"/>
              <a:t>stom</a:t>
            </a:r>
            <a:r>
              <a:rPr lang="zh-CN" altLang="en-US" sz="3600" dirty="0"/>
              <a:t> </a:t>
            </a:r>
            <a:r>
              <a:rPr lang="en-US" altLang="zh-CN" sz="3600" dirty="0"/>
              <a:t>Node</a:t>
            </a:r>
            <a:r>
              <a:rPr lang="zh-CN" altLang="en-US" sz="3600" dirty="0"/>
              <a:t> </a:t>
            </a:r>
            <a:r>
              <a:rPr lang="en-US" altLang="zh-CN" sz="3600" dirty="0"/>
              <a:t>Problem</a:t>
            </a:r>
            <a:r>
              <a:rPr lang="zh-CN" altLang="en-US" sz="3600" dirty="0"/>
              <a:t> </a:t>
            </a:r>
            <a:r>
              <a:rPr lang="en-US" altLang="zh-CN" sz="3600" dirty="0"/>
              <a:t>Detector</a:t>
            </a:r>
            <a:br>
              <a:rPr lang="en-CN" sz="3600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ECAFD-DCB9-9954-B5EA-D58E32ED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0" y="1384163"/>
            <a:ext cx="9078219" cy="503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55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D3B3CD01-8C2C-A902-7FB4-BC0A87E93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fe9bf41e4_0_195">
            <a:extLst>
              <a:ext uri="{FF2B5EF4-FFF2-40B4-BE49-F238E27FC236}">
                <a16:creationId xmlns:a16="http://schemas.microsoft.com/office/drawing/2014/main" id="{4EB05C95-43F4-2A5B-BEDF-D9E9C3654A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75" y="301561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altLang="zh-CN" sz="3600" dirty="0"/>
              <a:t>Drain</a:t>
            </a:r>
            <a:r>
              <a:rPr lang="zh-CN" altLang="en-US" sz="3600" dirty="0"/>
              <a:t> </a:t>
            </a:r>
            <a:r>
              <a:rPr lang="en-US" altLang="zh-CN" sz="3600" dirty="0"/>
              <a:t>unhealthy GPU</a:t>
            </a:r>
            <a:r>
              <a:rPr lang="zh-CN" altLang="en-US" sz="3600" dirty="0"/>
              <a:t> </a:t>
            </a:r>
            <a:r>
              <a:rPr lang="en-US" altLang="zh-CN" sz="3600" dirty="0"/>
              <a:t>node</a:t>
            </a:r>
            <a:br>
              <a:rPr lang="en-CN" sz="3600" dirty="0"/>
            </a:br>
            <a:br>
              <a:rPr lang="en-CN" sz="3600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4B592-A114-568D-BA6D-D173F515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07" y="5742383"/>
            <a:ext cx="5653669" cy="937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EF7BE-F94A-E260-99EB-39D15470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669" y="2390311"/>
            <a:ext cx="7772400" cy="3204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06C34-5FAA-CE83-B868-05FD2C4D8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25" y="1134109"/>
            <a:ext cx="5392251" cy="11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55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55673-3737-8DF2-FDF5-FAA7A412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151DA-6DEE-3C3B-063B-48B01E36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" y="0"/>
            <a:ext cx="12157521" cy="68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39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9F04D-0AFA-70F1-5718-A9E47D64D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152CE-9410-4AD2-6F96-58217216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2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99182-FDF8-242E-BE7D-B3596138B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88DF5-DABE-8D0F-B946-83F66958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90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39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DADF-B08C-C942-F662-6DB3B176C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9D4C6-D0AE-E1DA-679D-744747DA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1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10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F313-CABF-D9C6-0DD0-5E21CCEB3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B303B1-795C-87E5-DBD4-A63CCFF9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8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31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944CC-B2F4-0E5C-5CDF-803F2958B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6BFEB-E68B-2CBC-EB7A-D71CA985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10224" cy="68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63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9F4B-0311-B1D1-3DFE-F19081AB4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7F3E11-BDC4-2FB9-107F-A4797247A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81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C984-23E4-F9E5-3818-D490BF9E3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6B48A9-7E48-64BD-02CA-060043FE9905}"/>
              </a:ext>
            </a:extLst>
          </p:cNvPr>
          <p:cNvSpPr txBox="1"/>
          <p:nvPr/>
        </p:nvSpPr>
        <p:spPr>
          <a:xfrm>
            <a:off x="3714347" y="3312042"/>
            <a:ext cx="847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Thank</a:t>
            </a:r>
            <a:r>
              <a:rPr lang="zh-CN" altLang="en-US" sz="6000" dirty="0">
                <a:solidFill>
                  <a:schemeClr val="bg1"/>
                </a:solidFill>
              </a:rPr>
              <a:t> </a:t>
            </a:r>
            <a:r>
              <a:rPr lang="en-US" altLang="zh-CN" sz="6000" dirty="0">
                <a:solidFill>
                  <a:schemeClr val="bg1"/>
                </a:solidFill>
              </a:rPr>
              <a:t>You</a:t>
            </a:r>
            <a:endParaRPr lang="en-CN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03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E8000-0D0B-FEDA-668D-138C9572A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A30CED-BB1B-5F05-35FA-24710C12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048"/>
            <a:ext cx="12192000" cy="6798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C43246-99E0-6995-4873-9E564815D0D2}"/>
              </a:ext>
            </a:extLst>
          </p:cNvPr>
          <p:cNvSpPr txBox="1"/>
          <p:nvPr/>
        </p:nvSpPr>
        <p:spPr>
          <a:xfrm>
            <a:off x="5249334" y="4336247"/>
            <a:ext cx="6163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docker run --name </a:t>
            </a:r>
            <a:r>
              <a:rPr lang="en-US" dirty="0" err="1">
                <a:solidFill>
                  <a:schemeClr val="tx1"/>
                </a:solidFill>
              </a:rPr>
              <a:t>gaianet</a:t>
            </a:r>
            <a:r>
              <a:rPr lang="en-US" dirty="0">
                <a:solidFill>
                  <a:schemeClr val="tx1"/>
                </a:solidFill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</a:rPr>
              <a:t>  -p 8080:8080 \</a:t>
            </a:r>
          </a:p>
          <a:p>
            <a:r>
              <a:rPr lang="en-US" dirty="0">
                <a:solidFill>
                  <a:schemeClr val="tx1"/>
                </a:solidFill>
              </a:rPr>
              <a:t>  -v $(</a:t>
            </a:r>
            <a:r>
              <a:rPr lang="en-US" dirty="0" err="1">
                <a:solidFill>
                  <a:schemeClr val="tx1"/>
                </a:solidFill>
              </a:rPr>
              <a:t>pwd</a:t>
            </a:r>
            <a:r>
              <a:rPr lang="en-US" dirty="0">
                <a:solidFill>
                  <a:schemeClr val="tx1"/>
                </a:solidFill>
              </a:rPr>
              <a:t>)/</a:t>
            </a:r>
            <a:r>
              <a:rPr lang="en-US" dirty="0" err="1">
                <a:solidFill>
                  <a:schemeClr val="tx1"/>
                </a:solidFill>
              </a:rPr>
              <a:t>qdrant_storage</a:t>
            </a:r>
            <a:r>
              <a:rPr lang="en-US" dirty="0">
                <a:solidFill>
                  <a:schemeClr val="tx1"/>
                </a:solidFill>
              </a:rPr>
              <a:t>:/root/</a:t>
            </a:r>
            <a:r>
              <a:rPr lang="en-US" dirty="0" err="1">
                <a:solidFill>
                  <a:schemeClr val="tx1"/>
                </a:solidFill>
              </a:rPr>
              <a:t>gaianet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qdrant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storage:z</a:t>
            </a:r>
            <a:r>
              <a:rPr lang="en-US" dirty="0">
                <a:solidFill>
                  <a:schemeClr val="tx1"/>
                </a:solidFill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gaianet</a:t>
            </a:r>
            <a:r>
              <a:rPr lang="en-US" dirty="0">
                <a:solidFill>
                  <a:schemeClr val="tx1"/>
                </a:solidFill>
              </a:rPr>
              <a:t>/phi-3-mini-instruct-4k_paris:latest</a:t>
            </a:r>
            <a:endParaRPr lang="en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0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58D3661A-3C7E-6C96-32EC-F9900189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fe9bf41e4_0_195">
            <a:extLst>
              <a:ext uri="{FF2B5EF4-FFF2-40B4-BE49-F238E27FC236}">
                <a16:creationId xmlns:a16="http://schemas.microsoft.com/office/drawing/2014/main" id="{6B827678-0A9D-473A-0C9F-688C229307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925" y="0"/>
            <a:ext cx="8343900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92C8-AD7C-F7CE-C5F9-77F6DAAE3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0" y="1509066"/>
            <a:ext cx="10343227" cy="4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1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A18C6-84BF-22BE-7D65-A3338EE8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1E724-5979-05FF-967F-95742B8D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211" y="246302"/>
            <a:ext cx="1289933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DF1A3-3F69-045E-6A66-E0D01C634D18}"/>
              </a:ext>
            </a:extLst>
          </p:cNvPr>
          <p:cNvSpPr txBox="1"/>
          <p:nvPr/>
        </p:nvSpPr>
        <p:spPr>
          <a:xfrm>
            <a:off x="1909645" y="4956045"/>
            <a:ext cx="65401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WasmEdge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https://github.com/WasmEdge/WasmEdge</a:t>
            </a:r>
            <a:endParaRPr lang="en-US" altLang="zh-CN" dirty="0"/>
          </a:p>
          <a:p>
            <a:r>
              <a:rPr lang="en-US" dirty="0" err="1"/>
              <a:t>LlamaEdge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LlamaEdge</a:t>
            </a:r>
            <a:r>
              <a:rPr lang="en-US" altLang="zh-CN" dirty="0"/>
              <a:t>/</a:t>
            </a:r>
            <a:r>
              <a:rPr lang="en-US" altLang="zh-CN" dirty="0" err="1"/>
              <a:t>LlamaEdge</a:t>
            </a:r>
            <a:endParaRPr lang="en-CN" dirty="0"/>
          </a:p>
          <a:p>
            <a:r>
              <a:rPr lang="en-CN" dirty="0"/>
              <a:t>https://docs.gaianet.ai/category/agent-frameworks-and-apps</a:t>
            </a:r>
          </a:p>
        </p:txBody>
      </p:sp>
    </p:spTree>
    <p:extLst>
      <p:ext uri="{BB962C8B-B14F-4D97-AF65-F5344CB8AC3E}">
        <p14:creationId xmlns:p14="http://schemas.microsoft.com/office/powerpoint/2010/main" val="311256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415DB-EFAB-141D-6E37-02BF70292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3F45D-36C0-D04A-4E31-B5112CEFC03D}"/>
              </a:ext>
            </a:extLst>
          </p:cNvPr>
          <p:cNvSpPr txBox="1"/>
          <p:nvPr/>
        </p:nvSpPr>
        <p:spPr>
          <a:xfrm>
            <a:off x="3155557" y="3005953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Run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LLM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on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Kubernetes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endParaRPr lang="en-C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38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162</Words>
  <Application>Microsoft Macintosh PowerPoint</Application>
  <PresentationFormat>Widescreen</PresentationFormat>
  <Paragraphs>31</Paragraphs>
  <Slides>54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Montserrat</vt:lpstr>
      <vt:lpstr>Play</vt:lpstr>
      <vt:lpstr>Arial</vt:lpstr>
      <vt:lpstr>Trebuchet MS</vt:lpstr>
      <vt:lpstr>Calibri</vt:lpstr>
      <vt:lpstr>Office Theme</vt:lpstr>
      <vt:lpstr>AI in Cloud Native</vt:lpstr>
      <vt:lpstr>Outline</vt:lpstr>
      <vt:lpstr>PowerPoint Presentation</vt:lpstr>
      <vt:lpstr>PowerPoint Presentation</vt:lpstr>
      <vt:lpstr>PowerPoint Presentation</vt:lpstr>
      <vt:lpstr>PowerPoint Presentation</vt:lpstr>
      <vt:lpstr>Ask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Node Problem Detector </vt:lpstr>
      <vt:lpstr>Drain unhealthy GPU node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Craig Ross</dc:creator>
  <cp:lastModifiedBy>Cheng, Seven</cp:lastModifiedBy>
  <cp:revision>13</cp:revision>
  <dcterms:created xsi:type="dcterms:W3CDTF">2024-04-16T13:17:35Z</dcterms:created>
  <dcterms:modified xsi:type="dcterms:W3CDTF">2024-09-27T05:32:29Z</dcterms:modified>
</cp:coreProperties>
</file>